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63" r:id="rId3"/>
    <p:sldId id="257" r:id="rId4"/>
    <p:sldId id="258" r:id="rId6"/>
    <p:sldId id="259" r:id="rId7"/>
    <p:sldId id="265" r:id="rId8"/>
    <p:sldId id="266" r:id="rId9"/>
    <p:sldId id="267" r:id="rId10"/>
    <p:sldId id="268" r:id="rId11"/>
    <p:sldId id="260" r:id="rId12"/>
    <p:sldId id="261" r:id="rId13"/>
    <p:sldId id="262" r:id="rId14"/>
  </p:sldIdLst>
  <p:sldSz cx="9144000" cy="5143500" type="screen16x9"/>
  <p:notesSz cx="6858000" cy="9144000"/>
  <p:embeddedFontLst>
    <p:embeddedFont>
      <p:font typeface="Public Sans"/>
      <p:regular r:id="rId18"/>
    </p:embeddedFont>
    <p:embeddedFont>
      <p:font typeface="Calibri" panose="020F0502020204030204"/>
      <p:regular r:id="rId19"/>
    </p:embeddedFont>
    <p:embeddedFont>
      <p:font typeface="EB Garamond" panose="00000500000000000000"/>
      <p:regular r:id="rId20"/>
      <p:bold r:id="rId21"/>
      <p:italic r:id="rId22"/>
      <p:boldItalic r:id="rId23"/>
    </p:embeddedFont>
    <p:embeddedFont>
      <p:font typeface="EB Garamond Medium" panose="00000600000000000000"/>
      <p:regular r:id="rId24"/>
    </p:embeddedFont>
    <p:embeddedFont>
      <p:font typeface="Tahoma" panose="020B0604030504040204" pitchFamily="34" charset="0"/>
      <p:regular r:id="rId25"/>
      <p:bold r:id="rId26"/>
    </p:embeddedFont>
    <p:embeddedFont>
      <p:font typeface="EB Garamond SemiBold" panose="00000700000000000000"/>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395" userDrawn="1">
          <p15:clr>
            <a:srgbClr val="A4A3A4"/>
          </p15:clr>
        </p15:guide>
        <p15:guide id="2" pos="2880" userDrawn="1">
          <p15:clr>
            <a:srgbClr val="9AA0A6"/>
          </p15:clr>
        </p15:guide>
        <p15:guide id="3" orient="horz" pos="1429" userDrawn="1">
          <p15:clr>
            <a:srgbClr val="A4A3A4"/>
          </p15:clr>
        </p15:guide>
        <p15:guide id="4" pos="423" userDrawn="1">
          <p15:clr>
            <a:srgbClr val="A4A3A4"/>
          </p15:clr>
        </p15:guide>
        <p15:guide id="5" orient="horz" pos="158" userDrawn="1">
          <p15:clr>
            <a:srgbClr val="A4A3A4"/>
          </p15:clr>
        </p15:guide>
        <p15:guide id="6" orient="horz" pos="2787" userDrawn="1">
          <p15:clr>
            <a:srgbClr val="A4A3A4"/>
          </p15:clr>
        </p15:guide>
        <p15:guide id="7" pos="2001" userDrawn="1">
          <p15:clr>
            <a:srgbClr val="A4A3A4"/>
          </p15:clr>
        </p15:guide>
        <p15:guide id="8" pos="33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B0B87E-BAB3-4EDD-83A3-26742FE373E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2" d="100"/>
          <a:sy n="102" d="100"/>
        </p:scale>
        <p:origin x="-456" y="-7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4" Type="http://schemas.openxmlformats.org/officeDocument/2006/relationships/image" Target="../media/image27.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4" Type="http://schemas.openxmlformats.org/officeDocument/2006/relationships/image" Target="../media/image28.png"/><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4" Type="http://schemas.openxmlformats.org/officeDocument/2006/relationships/image" Target="../media/image32.png"/><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srcRect/>
          <a:stretch>
            <a:fill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9" name="Google Shape;1689;p31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704" name="Google Shape;1704;p31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panose="020B0604020202020204"/>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srcRect l="11613" t="29182"/>
          <a:stretch>
            <a:fillRect/>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srcRect/>
          <a:stretch>
            <a:fill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38" name="Google Shape;1738;p317"/>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srcRect/>
          <a:stretch>
            <a:fill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a:fill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753" name="Google Shape;1753;p319"/>
          <p:cNvPicPr preferRelativeResize="0"/>
          <p:nvPr/>
        </p:nvPicPr>
        <p:blipFill rotWithShape="1">
          <a:blip r:embed="rId4"/>
          <a:srcRect t="-453" b="47599"/>
          <a:stretch>
            <a:fillRect/>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srcRect/>
          <a:stretch>
            <a:fill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srcRect/>
          <a:stretch>
            <a:fill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srcRect/>
          <a:stretch>
            <a:fill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a:fill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a:fillRect/>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srcRect/>
            <a:stretch>
              <a:fill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79" name="Google Shape;1779;p323"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srcRect t="2687" b="12936"/>
            <a:stretch>
              <a:fillRect/>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pic>
        <p:nvPicPr>
          <p:cNvPr id="1789" name="Google Shape;1789;p324"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panose="020F0502020204030204"/>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panose="020F0502020204030204"/>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srcRect l="20567" r="20566" b="45930"/>
          <a:stretch>
            <a:fillRect/>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srcRect l="20443" r="22451"/>
          <a:stretch>
            <a:fillRect/>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85" name="Google Shape;85;p224"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3" name="Google Shape;93;p225"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01" name="Google Shape;101;p226"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srcRect/>
          <a:stretch>
            <a:fill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srcRect/>
          <a:stretch>
            <a:fill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srcRect/>
          <a:stretch>
            <a:fill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srcRect/>
          <a:stretch>
            <a:fill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srcRect r="11110"/>
          <a:stretch>
            <a:fillRect/>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srcRect/>
          <a:stretch>
            <a:fill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panose="020F0502020204030204"/>
              <a:buNone/>
            </a:pPr>
            <a:endParaRPr sz="18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panose="020F050202020403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05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221" name="Google Shape;221;p241"/>
          <p:cNvPicPr preferRelativeResize="0"/>
          <p:nvPr/>
        </p:nvPicPr>
        <p:blipFill rotWithShape="1">
          <a:blip r:embed="rId2"/>
          <a:srcRect l="20639" r="24166"/>
          <a:stretch>
            <a:fillRect/>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panose="020B0604020202020204"/>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srcRect/>
          <a:stretch>
            <a:fill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srcRect/>
          <a:stretch>
            <a:fill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srcRect/>
          <a:stretch>
            <a:fill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panose="020B0604020202020204"/>
              <a:buNone/>
            </a:pPr>
            <a:endParaRPr sz="1015"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8" name="Google Shape;28;p31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srcRect/>
          <a:stretch>
            <a:fill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panose="020B0604020202020204"/>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panose="020B0604020202020204"/>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panose="020B0604020202020204"/>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panose="020B0604020202020204"/>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srcRect/>
          <a:stretch>
            <a:fill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srcRect/>
            <a:stretch>
              <a:fill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srcRect t="8552" r="1749" b="8552"/>
          <a:stretch>
            <a:fillRect/>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41" name="Google Shape;41;p217" descr="Shape&#10;&#10;Description automatically generated with low confidence"/>
          <p:cNvPicPr preferRelativeResize="0"/>
          <p:nvPr/>
        </p:nvPicPr>
        <p:blipFill rotWithShape="1">
          <a:blip r:embed="rId4"/>
          <a:srcRect/>
          <a:stretch>
            <a:fill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panose="020B0604020202020204"/>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srcRect/>
          <a:stretch>
            <a:fill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panose="020B0604020202020204"/>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panose="020B0604020202020204"/>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panose="020F0502020204030204"/>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panose="020B0604020202020204"/>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panose="020B0604020202020204"/>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a:fillRect/>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srcRect/>
            <a:stretch>
              <a:fill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panose="020B0604020202020204"/>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84" name="Google Shape;1484;p29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1" name="Google Shape;1491;p291"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srcRect l="16975" t="14937" r="19507" b="5408"/>
          <a:stretch>
            <a:fillRect/>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srcRect/>
          <a:stretch>
            <a:fill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498" name="Google Shape;1498;p292"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panose="020B0604020202020204"/>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05" name="Google Shape;1505;p29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panose="020B0604020202020204"/>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a:fill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a:fill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605" name="Google Shape;1605;p30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12" name="Google Shape;1612;p301"/>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srcRect/>
          <a:stretch>
            <a:fill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64" name="Google Shape;64;p221" descr="Shape&#10;&#10;Description automatically generated with low confidence"/>
          <p:cNvPicPr preferRelativeResize="0"/>
          <p:nvPr/>
        </p:nvPicPr>
        <p:blipFill rotWithShape="1">
          <a:blip r:embed="rId2"/>
          <a:srcRect/>
          <a:stretch>
            <a:fill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21" name="Google Shape;1621;p302"/>
          <p:cNvPicPr preferRelativeResize="0"/>
          <p:nvPr/>
        </p:nvPicPr>
        <p:blipFill rotWithShape="1">
          <a:blip r:embed="rId2"/>
          <a:srcRect l="6267" r="24763"/>
          <a:stretch>
            <a:fillRect/>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panose="020B0604020202020204"/>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31" name="Google Shape;1631;p303"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panose="020B0604020202020204"/>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64" name="Google Shape;1664;p307"/>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panose="020B0604020202020204"/>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panose="020B0604020202020204"/>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1670" name="Google Shape;1670;p308"/>
          <p:cNvPicPr preferRelativeResize="0"/>
          <p:nvPr/>
        </p:nvPicPr>
        <p:blipFill rotWithShape="1">
          <a:blip r:embed="rId3"/>
          <a:srcRect l="11600" t="10538" r="7406" b="2261"/>
          <a:stretch>
            <a:fillRect/>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pic>
        <p:nvPicPr>
          <p:cNvPr id="1673" name="Google Shape;1673;p309"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srcRect/>
          <a:stretch>
            <a:fill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srcRect l="16487" t="8800" r="16531" b="52399"/>
          <a:stretch>
            <a:fillRect/>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684" name="Google Shape;1684;p312" descr="Shape&#10;&#10;Description automatically generated with low confidence"/>
          <p:cNvPicPr preferRelativeResize="0"/>
          <p:nvPr/>
        </p:nvPicPr>
        <p:blipFill rotWithShape="1">
          <a:blip r:embed="rId2"/>
          <a:srcRect/>
          <a:stretch>
            <a:fill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srcRect/>
          <a:stretch>
            <a:fill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panose="020B0604020202020204"/>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panose="020B0604020202020204"/>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9" Type="http://schemas.openxmlformats.org/officeDocument/2006/relationships/slideLayout" Target="../slideLayouts/slideLayout99.xml"/><Relationship Id="rId98" Type="http://schemas.openxmlformats.org/officeDocument/2006/relationships/slideLayout" Target="../slideLayouts/slideLayout98.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 Type="http://schemas.openxmlformats.org/officeDocument/2006/relationships/slideLayout" Target="../slideLayouts/slideLayout9.xml"/><Relationship Id="rId89" Type="http://schemas.openxmlformats.org/officeDocument/2006/relationships/slideLayout" Target="../slideLayouts/slideLayout89.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80" Type="http://schemas.openxmlformats.org/officeDocument/2006/relationships/slideLayout" Target="../slideLayouts/slideLayout80.xml"/><Relationship Id="rId8" Type="http://schemas.openxmlformats.org/officeDocument/2006/relationships/slideLayout" Target="../slideLayouts/slideLayout8.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8" Type="http://schemas.openxmlformats.org/officeDocument/2006/relationships/theme" Target="../theme/theme1.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4" Type="http://schemas.openxmlformats.org/officeDocument/2006/relationships/slideLayout" Target="../slideLayouts/slideLayout114.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110" Type="http://schemas.openxmlformats.org/officeDocument/2006/relationships/slideLayout" Target="../slideLayouts/slideLayout110.xml"/><Relationship Id="rId11" Type="http://schemas.openxmlformats.org/officeDocument/2006/relationships/slideLayout" Target="../slideLayouts/slideLayout11.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701993" y="2640950"/>
            <a:ext cx="4614862" cy="1702450"/>
          </a:xfrm>
        </p:spPr>
        <p:txBody>
          <a:bodyPr/>
          <a:lstStyle/>
          <a:p>
            <a:r>
              <a:rPr lang="en-IN" dirty="0"/>
              <a:t>E-Commerce iWorld   WEBSITE</a:t>
            </a:r>
            <a:endParaRPr lang="en-IN" dirty="0"/>
          </a:p>
          <a:p>
            <a:endParaRPr lang="en-IN" dirty="0"/>
          </a:p>
          <a:p>
            <a:r>
              <a:rPr lang="en-IN" dirty="0"/>
              <a:t>   Task-2</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lang="en-US"/>
          </a:p>
        </p:txBody>
      </p:sp>
      <p:sp>
        <p:nvSpPr>
          <p:cNvPr id="4" name="Google Shape;1880;p212"/>
          <p:cNvSpPr txBox="1"/>
          <p:nvPr/>
        </p:nvSpPr>
        <p:spPr>
          <a:xfrm>
            <a:off x="3853543" y="2018351"/>
            <a:ext cx="3144416" cy="707846"/>
          </a:xfrm>
          <a:prstGeom prst="rect">
            <a:avLst/>
          </a:prstGeom>
          <a:noFill/>
          <a:ln>
            <a:noFill/>
          </a:ln>
        </p:spPr>
        <p:txBody>
          <a:bodyPr spcFirstLastPara="1" wrap="square" lIns="91425" tIns="45700" rIns="91425" bIns="45700" anchor="ctr" anchorCtr="0">
            <a:spAutoFit/>
          </a:bodyPr>
          <a:lstStyle>
            <a:defPPr marR="0" lvl="0" algn="l" rtl="0">
              <a:lnSpc>
                <a:spcPct val="100000"/>
              </a:lnSpc>
              <a:spcBef>
                <a:spcPts val="0"/>
              </a:spcBef>
              <a:spcAft>
                <a:spcPts val="0"/>
              </a:spcAft>
            </a:defPPr>
            <a:lvl1pPr marL="457200" marR="0" lvl="0" indent="-228600" algn="ctr" rtl="0">
              <a:lnSpc>
                <a:spcPct val="100000"/>
              </a:lnSpc>
              <a:spcBef>
                <a:spcPts val="0"/>
              </a:spcBef>
              <a:spcAft>
                <a:spcPts val="0"/>
              </a:spcAft>
              <a:buClr>
                <a:srgbClr val="BD8738"/>
              </a:buClr>
              <a:buSzPts val="2000"/>
              <a:buFont typeface="Arial" panose="020B0604020202020204"/>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42900" algn="l" rtl="0">
              <a:lnSpc>
                <a:spcPct val="90000"/>
              </a:lnSpc>
              <a:spcBef>
                <a:spcPts val="375"/>
              </a:spcBef>
              <a:spcAft>
                <a:spcPts val="0"/>
              </a:spcAft>
              <a:buClr>
                <a:schemeClr val="dk1"/>
              </a:buClr>
              <a:buSzPts val="18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github.com/nusrat160nj/Task2_frontend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github.com/Yagavi17/Task2_FrontEnd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a:p>
            <a:pPr marL="0" indent="0" algn="l"/>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a:t>
            </a: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github.com/Sowms02/Task2_FrontEnd</a:t>
            </a:r>
            <a:b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br>
            <a:r>
              <a:rPr lang="en-AU" sz="1000" i="0" dirty="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rPr>
              <a:t>https://github.com/RishmaRamesh/Task2_FrontEnd</a:t>
            </a:r>
            <a:endParaRPr lang="en-AU" sz="1000" i="0" dirty="0" smtClean="0">
              <a:solidFill>
                <a:schemeClr val="bg2"/>
              </a:solidFill>
              <a:latin typeface="Times New Roman" panose="02020603050405020304" pitchFamily="18" charset="0"/>
              <a:ea typeface="EB Garamond SemiBold" panose="00000700000000000000"/>
              <a:cs typeface="Times New Roman" panose="02020603050405020304" pitchFamily="18" charset="0"/>
              <a:sym typeface="EB Garamond SemiBold" panose="000007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1"/>
          <a:srcRect/>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IN" sz="1830" dirty="0">
                <a:solidFill>
                  <a:schemeClr val="lt2"/>
                </a:solidFill>
                <a:latin typeface="EB Garamond" panose="00000500000000000000"/>
                <a:ea typeface="EB Garamond" panose="00000500000000000000"/>
                <a:cs typeface="EB Garamond" panose="00000500000000000000"/>
                <a:sym typeface="EB Garamond" panose="00000500000000000000"/>
              </a:rPr>
              <a:t>ASTROLOGY WEBSITE</a:t>
            </a:r>
            <a:endParaRPr sz="1830" dirty="0">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1840" name="Google Shape;1840;p210"/>
          <p:cNvSpPr txBox="1">
            <a:spLocks noGrp="1"/>
          </p:cNvSpPr>
          <p:nvPr>
            <p:ph type="body" idx="1"/>
          </p:nvPr>
        </p:nvSpPr>
        <p:spPr>
          <a:xfrm>
            <a:off x="144700" y="980768"/>
            <a:ext cx="4279817" cy="1364757"/>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panose="00000600000000000000"/>
              <a:buChar char="▪"/>
            </a:pPr>
            <a:r>
              <a:rPr lang="en-US" dirty="0">
                <a:latin typeface="EB Garamond Medium" panose="00000600000000000000"/>
                <a:ea typeface="EB Garamond Medium" panose="00000600000000000000"/>
                <a:cs typeface="EB Garamond Medium" panose="00000600000000000000"/>
                <a:sym typeface="EB Garamond Medium" panose="00000600000000000000"/>
              </a:rPr>
              <a:t>The website provides the same generic zodiac sign insights to all users, regardless of their birthdate or other personal details. This one-size-fits-all approach fails to resonate with users, as they seek content that is tailored to their unique personality traits and life circumstances.</a:t>
            </a:r>
            <a:endParaRPr dirty="0">
              <a:latin typeface="EB Garamond Medium" panose="00000600000000000000"/>
              <a:ea typeface="EB Garamond Medium" panose="00000600000000000000"/>
              <a:cs typeface="EB Garamond Medium" panose="00000600000000000000"/>
              <a:sym typeface="EB Garamond Medium" panose="00000600000000000000"/>
            </a:endParaRPr>
          </a:p>
        </p:txBody>
      </p:sp>
      <p:pic>
        <p:nvPicPr>
          <p:cNvPr id="1841" name="Google Shape;1841;p210"/>
          <p:cNvPicPr preferRelativeResize="0"/>
          <p:nvPr/>
        </p:nvPicPr>
        <p:blipFill rotWithShape="1">
          <a:blip r:embed="rId1"/>
          <a:srcRect/>
          <a:stretch>
            <a:fillRect/>
          </a:stretch>
        </p:blipFill>
        <p:spPr>
          <a:xfrm>
            <a:off x="1296858" y="-2310496"/>
            <a:ext cx="9144000" cy="5143500"/>
          </a:xfrm>
          <a:prstGeom prst="rect">
            <a:avLst/>
          </a:prstGeom>
          <a:noFill/>
          <a:ln>
            <a:noFill/>
          </a:ln>
        </p:spPr>
      </p:pic>
      <p:graphicFrame>
        <p:nvGraphicFramePr>
          <p:cNvPr id="1842" name="Google Shape;1842;p210"/>
          <p:cNvGraphicFramePr/>
          <p:nvPr/>
        </p:nvGraphicFramePr>
        <p:xfrm>
          <a:off x="144700" y="2345525"/>
          <a:ext cx="4279816" cy="1981050"/>
        </p:xfrm>
        <a:graphic>
          <a:graphicData uri="http://schemas.openxmlformats.org/drawingml/2006/table">
            <a:tbl>
              <a:tblPr>
                <a:noFill/>
                <a:tableStyleId>{E1B0B87E-BAB3-4EDD-83A3-26742FE373EF}</a:tableStyleId>
              </a:tblPr>
              <a:tblGrid>
                <a:gridCol w="1739518"/>
                <a:gridCol w="1725917"/>
                <a:gridCol w="814381"/>
              </a:tblGrid>
              <a:tr h="394431">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ea typeface="Tahoma" panose="020B0604030504040204" pitchFamily="34" charset="0"/>
                          <a:cs typeface="Times New Roman" panose="02020603050405020304" pitchFamily="18" charset="0"/>
                          <a:sym typeface="+mn-ea"/>
                        </a:rPr>
                        <a:t>au721220104029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Nusrat Jahan</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au721220104038</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Rishma</a:t>
                      </a:r>
                      <a:r>
                        <a:rPr lang="en-IN" sz="1400" b="1" dirty="0">
                          <a:solidFill>
                            <a:srgbClr val="FFFF00"/>
                          </a:solidFill>
                          <a:latin typeface="Times New Roman" panose="02020603050405020304" pitchFamily="18" charset="0"/>
                          <a:cs typeface="Times New Roman" panose="02020603050405020304" pitchFamily="18" charset="0"/>
                          <a:sym typeface="+mn-ea"/>
                        </a:rPr>
                        <a:t> </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au721220104049</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Sowmya</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r h="394431">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a:solidFill>
                            <a:srgbClr val="FFFF00"/>
                          </a:solidFill>
                          <a:latin typeface="Times New Roman" panose="02020603050405020304" pitchFamily="18" charset="0"/>
                          <a:cs typeface="Times New Roman" panose="02020603050405020304" pitchFamily="18" charset="0"/>
                          <a:sym typeface="+mn-ea"/>
                        </a:rPr>
                        <a:t>au721220104063</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b="1" dirty="0" err="1">
                          <a:solidFill>
                            <a:srgbClr val="FFFF00"/>
                          </a:solidFill>
                          <a:latin typeface="Times New Roman" panose="02020603050405020304" pitchFamily="18" charset="0"/>
                          <a:cs typeface="Times New Roman" panose="02020603050405020304" pitchFamily="18" charset="0"/>
                          <a:sym typeface="+mn-ea"/>
                        </a:rPr>
                        <a:t>Yagavi</a:t>
                      </a: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IN" sz="1400" u="none" strike="noStrike" cap="none" dirty="0"/>
                        <a:t> </a:t>
                      </a:r>
                      <a:r>
                        <a:rPr lang="en-IN" sz="1400" b="1" dirty="0">
                          <a:solidFill>
                            <a:srgbClr val="FFFF00"/>
                          </a:solidFill>
                          <a:latin typeface="Times New Roman" panose="02020603050405020304" pitchFamily="18" charset="0"/>
                          <a:cs typeface="Times New Roman" panose="02020603050405020304" pitchFamily="18" charset="0"/>
                          <a:sym typeface="+mn-ea"/>
                        </a:rPr>
                        <a:t>Cd1_4</a:t>
                      </a:r>
                      <a:endParaRPr sz="1400" u="none" strike="noStrike" cap="none" dirty="0"/>
                    </a:p>
                  </a:txBody>
                  <a:tcPr marL="91425" marR="91425" marT="91425" marB="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4294967295"/>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Create UI and implement various components using react</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Split design into components and Higher order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Define structure of the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Set the basic ui components with dummy data</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r>
              <a:rPr lang="en-US"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rPr>
              <a:t>Integrate the APIs to frontend to ensure the dynamic feature of website</a:t>
            </a:r>
            <a:endParaRPr sz="9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a:p>
            <a:pPr marL="0" lvl="0" indent="0" algn="l" rtl="0">
              <a:lnSpc>
                <a:spcPct val="108000"/>
              </a:lnSpc>
              <a:spcBef>
                <a:spcPts val="0"/>
              </a:spcBef>
              <a:spcAft>
                <a:spcPts val="0"/>
              </a:spcAft>
              <a:buNone/>
            </a:pP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Point base api to the severs base url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Design api calls for each element </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Handle errors in the output</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Render output of apis to different low level components</a:t>
            </a:r>
            <a:endParaRPr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285750" algn="l" rtl="0">
              <a:lnSpc>
                <a:spcPct val="108000"/>
              </a:lnSpc>
              <a:spcBef>
                <a:spcPts val="0"/>
              </a:spcBef>
              <a:spcAft>
                <a:spcPts val="0"/>
              </a:spcAft>
              <a:buClr>
                <a:schemeClr val="dk1"/>
              </a:buClr>
              <a:buSzPts val="900"/>
              <a:buFont typeface="EB Garamond Medium" panose="00000600000000000000"/>
              <a:buChar char="●"/>
            </a:pPr>
            <a:r>
              <a:rPr lang="en-US" sz="9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Secure content of post apisx</a:t>
            </a:r>
            <a:endParaRPr sz="1300" b="1">
              <a:solidFill>
                <a:srgbClr val="0B5394"/>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8" name="Google Shape;1848;g2139dc51b5f_0_0"/>
          <p:cNvSpPr txBox="1">
            <a:spLocks noGrp="1"/>
          </p:cNvSpPr>
          <p:nvPr>
            <p:ph type="body" idx="4294967295"/>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Developing complicated UI using react components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Using props drilling and context to pass variables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Getting familiar with different type of api calls</a:t>
            </a:r>
            <a:endParaRPr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a:p>
            <a:pPr marL="457200" lvl="0" indent="-304800" algn="l" rtl="0">
              <a:lnSpc>
                <a:spcPct val="108000"/>
              </a:lnSpc>
              <a:spcBef>
                <a:spcPts val="0"/>
              </a:spcBef>
              <a:spcAft>
                <a:spcPts val="0"/>
              </a:spcAft>
              <a:buClr>
                <a:schemeClr val="dk1"/>
              </a:buClr>
              <a:buSzPts val="1200"/>
              <a:buFont typeface="EB Garamond Medium" panose="00000600000000000000"/>
              <a:buChar char="▪"/>
            </a:pPr>
            <a:r>
              <a:rPr lang="en-US" sz="1200">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Handling different input data</a:t>
            </a:r>
            <a:endParaRPr>
              <a:solidFill>
                <a:schemeClr val="dk1"/>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panose="00000600000000000000"/>
              <a:buChar char="●"/>
            </a:pPr>
            <a:r>
              <a:rPr lang="en-US" sz="1400" b="0" i="0" u="none" strike="noStrike" cap="none">
                <a:solidFill>
                  <a:schemeClr val="dk1"/>
                </a:solidFill>
                <a:latin typeface="EB Garamond Medium" panose="00000600000000000000"/>
                <a:ea typeface="EB Garamond Medium" panose="00000600000000000000"/>
                <a:cs typeface="EB Garamond Medium" panose="00000600000000000000"/>
                <a:sym typeface="EB Garamond Medium" panose="00000600000000000000"/>
              </a:rPr>
              <a:t>100% Completion of the above tasks</a:t>
            </a:r>
            <a:endParaRPr sz="1400" b="0" i="0" u="none" strike="noStrike" cap="none">
              <a:solidFill>
                <a:srgbClr val="000000"/>
              </a:solidFill>
              <a:latin typeface="EB Garamond Medium" panose="00000600000000000000"/>
              <a:ea typeface="EB Garamond Medium" panose="00000600000000000000"/>
              <a:cs typeface="EB Garamond Medium" panose="00000600000000000000"/>
              <a:sym typeface="EB Garamond Medium" panose="00000600000000000000"/>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Task - </a:t>
            </a:r>
            <a:r>
              <a:rPr lang="en-US" sz="1800" b="1">
                <a:solidFill>
                  <a:schemeClr val="dk2"/>
                </a:solidFill>
                <a:latin typeface="EB Garamond" panose="00000500000000000000"/>
                <a:ea typeface="EB Garamond" panose="00000500000000000000"/>
                <a:cs typeface="EB Garamond" panose="00000500000000000000"/>
                <a:sym typeface="EB Garamond" panose="00000500000000000000"/>
              </a:rPr>
              <a:t>2</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rPr>
              <a:t>Evaluation Metric:</a:t>
            </a:r>
            <a:endParaRPr sz="1600" b="1" i="0" u="none" strike="noStrike" cap="none">
              <a:solidFill>
                <a:srgbClr val="0B5394"/>
              </a:solidFill>
              <a:latin typeface="EB Garamond" panose="00000500000000000000"/>
              <a:ea typeface="EB Garamond" panose="00000500000000000000"/>
              <a:cs typeface="EB Garamond" panose="00000500000000000000"/>
              <a:sym typeface="EB Garamond" panose="00000500000000000000"/>
            </a:endParaRPr>
          </a:p>
        </p:txBody>
      </p:sp>
      <p:pic>
        <p:nvPicPr>
          <p:cNvPr id="1853" name="Google Shape;1853;g2139dc51b5f_0_0"/>
          <p:cNvPicPr preferRelativeResize="0"/>
          <p:nvPr/>
        </p:nvPicPr>
        <p:blipFill rotWithShape="1">
          <a:blip r:embed="rId1"/>
          <a:srcRect l="-61190" t="-2110" r="61190" b="2110"/>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dk2"/>
                </a:solidFill>
                <a:latin typeface="EB Garamond" panose="00000500000000000000"/>
                <a:ea typeface="EB Garamond" panose="00000500000000000000"/>
                <a:cs typeface="EB Garamond" panose="00000500000000000000"/>
                <a:sym typeface="EB Garamond" panose="00000500000000000000"/>
              </a:rPr>
              <a:t>Step-Wise Description</a:t>
            </a:r>
            <a:endParaRPr sz="1800" b="1" i="0" u="none" strike="noStrike" cap="none">
              <a:solidFill>
                <a:srgbClr val="000000"/>
              </a:solidFill>
              <a:latin typeface="EB Garamond" panose="00000500000000000000"/>
              <a:ea typeface="EB Garamond" panose="00000500000000000000"/>
              <a:cs typeface="EB Garamond" panose="00000500000000000000"/>
              <a:sym typeface="EB Garamond" panose="00000500000000000000"/>
            </a:endParaRPr>
          </a:p>
        </p:txBody>
      </p:sp>
      <p:pic>
        <p:nvPicPr>
          <p:cNvPr id="1859" name="Google Shape;1859;g2139e008f02_0_0"/>
          <p:cNvPicPr preferRelativeResize="0"/>
          <p:nvPr/>
        </p:nvPicPr>
        <p:blipFill rotWithShape="1">
          <a:blip r:embed="rId1"/>
          <a:srcRect l="-65210" t="3320" r="65210" b="-3320"/>
          <a:stretch>
            <a:fillRect/>
          </a:stretch>
        </p:blipFill>
        <p:spPr>
          <a:xfrm>
            <a:off x="128587" y="-2328074"/>
            <a:ext cx="9144000" cy="5143500"/>
          </a:xfrm>
          <a:prstGeom prst="rect">
            <a:avLst/>
          </a:prstGeom>
          <a:noFill/>
          <a:ln>
            <a:noFill/>
          </a:ln>
        </p:spPr>
      </p:pic>
      <p:sp>
        <p:nvSpPr>
          <p:cNvPr id="1860" name="Google Shape;1860;g2139e008f02_0_0"/>
          <p:cNvSpPr txBox="1"/>
          <p:nvPr/>
        </p:nvSpPr>
        <p:spPr>
          <a:xfrm>
            <a:off x="546804" y="353277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rPr>
              <a:t>Summary of your task</a:t>
            </a:r>
            <a:endParaRPr sz="1800" b="1" i="0" u="none" strike="noStrike" cap="none">
              <a:solidFill>
                <a:schemeClr val="lt2"/>
              </a:solidFill>
              <a:latin typeface="EB Garamond" panose="00000500000000000000"/>
              <a:ea typeface="EB Garamond" panose="00000500000000000000"/>
              <a:cs typeface="EB Garamond" panose="00000500000000000000"/>
              <a:sym typeface="EB Garamond" panose="00000500000000000000"/>
            </a:endParaRPr>
          </a:p>
        </p:txBody>
      </p:sp>
      <p:sp>
        <p:nvSpPr>
          <p:cNvPr id="3" name="TextBox 2"/>
          <p:cNvSpPr txBox="1"/>
          <p:nvPr/>
        </p:nvSpPr>
        <p:spPr>
          <a:xfrm>
            <a:off x="1035844" y="555722"/>
            <a:ext cx="7715249" cy="3484245"/>
          </a:xfrm>
          <a:prstGeom prst="rect">
            <a:avLst/>
          </a:prstGeom>
          <a:noFill/>
        </p:spPr>
        <p:txBody>
          <a:bodyPr wrap="square">
            <a:spAutoFit/>
          </a:bodyPr>
          <a:lstStyle/>
          <a:p>
            <a:pPr marL="171450" indent="-171450">
              <a:buFont typeface="Arial" panose="020B0604020202020204" pitchFamily="34" charset="0"/>
              <a:buChar char="•"/>
            </a:pPr>
            <a:r>
              <a:rPr lang="en-IN" sz="1050" dirty="0"/>
              <a:t>Requirements: Need to offer iPhones at a lower price with the same model on the release day.Improve customer support and address user inquiries about the product.</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User Data Collection: Collect user data for market research and customer profiles.Gather data on user questions and issues with the iPhone purchase process.</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E-commerce Insights:Analyze e-commerce data to identify pricing strategies for offering iPhones at lower prices. Monitor user behavior on the website for optimization.</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Fact-Checking: Verify the accuracy of product information on the website. Ensure that all claims about iPhone models and prices are truthful and up-to-date.</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Content Management: Maintain a well-organized and updated website with accurate product information. Manage customer reviews and feedback effectively.</a:t>
            </a:r>
            <a:endParaRPr lang="en-IN" sz="1050" dirty="0"/>
          </a:p>
          <a:p>
            <a:pPr marL="0" indent="0">
              <a:buFont typeface="Arial" panose="020B0604020202020204" pitchFamily="34" charset="0"/>
              <a:buNone/>
            </a:pPr>
            <a:endParaRPr lang="en-IN" sz="1050" dirty="0"/>
          </a:p>
          <a:p>
            <a:pPr marL="171450" indent="-171450">
              <a:buFont typeface="Arial" panose="020B0604020202020204" pitchFamily="34" charset="0"/>
              <a:buChar char="•"/>
            </a:pPr>
            <a:r>
              <a:rPr lang="en-IN" sz="1050" dirty="0"/>
              <a:t>Technology Stack: Use PHP, JavaScript, and MySQL for web development, we use React JS for the front-end</a:t>
            </a:r>
            <a:endParaRPr lang="en-IN" sz="1050" dirty="0"/>
          </a:p>
          <a:p>
            <a:pPr marL="171450" indent="-171450">
              <a:buFont typeface="Arial" panose="020B0604020202020204" pitchFamily="34" charset="0"/>
              <a:buChar char="•"/>
            </a:pPr>
            <a:endParaRPr lang="en-IN" sz="1050" dirty="0"/>
          </a:p>
          <a:p>
            <a:pPr marL="171450" indent="-171450">
              <a:buFont typeface="Arial" panose="020B0604020202020204" pitchFamily="34" charset="0"/>
              <a:buChar char="•"/>
            </a:pPr>
            <a:r>
              <a:rPr lang="en-IN" sz="1050" dirty="0"/>
              <a:t>User Data Collection: Create a user-friendly interface to buy different iphone in affordable price.</a:t>
            </a:r>
            <a:endParaRPr lang="en-IN" sz="1050" dirty="0"/>
          </a:p>
          <a:p>
            <a:pPr marL="0" indent="0">
              <a:buFont typeface="Arial" panose="020B0604020202020204" pitchFamily="34" charset="0"/>
              <a:buNone/>
            </a:pPr>
            <a:r>
              <a:rPr lang="en-IN" sz="1050" dirty="0"/>
              <a:t>.</a:t>
            </a:r>
            <a:endParaRPr lang="en-IN" sz="1050" dirty="0"/>
          </a:p>
          <a:p>
            <a:pPr marL="171450" indent="-171450">
              <a:buFont typeface="Arial" panose="020B0604020202020204" pitchFamily="34" charset="0"/>
              <a:buChar char="•"/>
            </a:pPr>
            <a:endParaRPr lang="en-IN" sz="1050" dirty="0"/>
          </a:p>
          <a:p>
            <a:endParaRPr lang="en-IN" sz="1050" dirty="0"/>
          </a:p>
        </p:txBody>
      </p:sp>
      <p:sp>
        <p:nvSpPr>
          <p:cNvPr id="2" name="Text Box 1"/>
          <p:cNvSpPr txBox="1"/>
          <p:nvPr/>
        </p:nvSpPr>
        <p:spPr>
          <a:xfrm>
            <a:off x="1035050" y="3913505"/>
            <a:ext cx="7330440" cy="1009015"/>
          </a:xfrm>
          <a:prstGeom prst="rect">
            <a:avLst/>
          </a:prstGeom>
          <a:noFill/>
        </p:spPr>
        <p:txBody>
          <a:bodyPr wrap="square" rtlCol="0">
            <a:noAutofit/>
          </a:bodyPr>
          <a:lstStyle/>
          <a:p>
            <a:r>
              <a:rPr lang="en-US" sz="1200">
                <a:latin typeface="+mj-lt"/>
                <a:cs typeface="+mj-lt"/>
              </a:rPr>
              <a:t>To meet customer demands, iPhone-Apple(IN) aims to provide the latest iPhone models at lower prices on release day, but currently lacks effective customer support. To achieve this, they need to collect user data for market research and address user inquiries. This requires analyzing e-commerce data for pricing strategies and maintaining accurate information on their website. Ensuring the veracity of product details and managing content is vital. Additionally, they should conduct testing and deploy updates as necessary to enhance their e-commerce platform and customer support systems.</a:t>
            </a:r>
            <a:endParaRPr lang="en-US" sz="1200">
              <a:latin typeface="+mj-lt"/>
              <a:cs typeface="+mj-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399" y="405812"/>
            <a:ext cx="5673013" cy="307777"/>
          </a:xfrm>
          <a:prstGeom prst="rect">
            <a:avLst/>
          </a:prstGeom>
          <a:noFill/>
        </p:spPr>
        <p:txBody>
          <a:bodyPr wrap="square" rtlCol="0">
            <a:spAutoFit/>
          </a:bodyPr>
          <a:lstStyle/>
          <a:p>
            <a:r>
              <a:rPr lang="en-US" b="1" dirty="0" smtClean="0">
                <a:solidFill>
                  <a:schemeClr val="bg2"/>
                </a:solidFill>
                <a:latin typeface="Times New Roman" panose="02020603050405020304" pitchFamily="18" charset="0"/>
                <a:cs typeface="Times New Roman" panose="02020603050405020304" pitchFamily="18" charset="0"/>
              </a:rPr>
              <a:t>Progress Screenshot</a:t>
            </a:r>
            <a:endParaRPr lang="en-IN" b="1" dirty="0">
              <a:solidFill>
                <a:schemeClr val="bg2"/>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77662" y="970245"/>
            <a:ext cx="6353358" cy="357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4238" y="690465"/>
            <a:ext cx="6441754" cy="362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03649" y="680552"/>
            <a:ext cx="6540760" cy="3679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6915" y="714664"/>
            <a:ext cx="6494106" cy="365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panose="00000500000000000000"/>
                <a:ea typeface="EB Garamond" panose="00000500000000000000"/>
                <a:cs typeface="EB Garamond" panose="00000500000000000000"/>
                <a:sym typeface="EB Garamond" panose="00000500000000000000"/>
              </a:rPr>
              <a:t>Check-List</a:t>
            </a:r>
            <a:endParaRPr sz="1800">
              <a:solidFill>
                <a:schemeClr val="dk2"/>
              </a:solidFill>
              <a:latin typeface="EB Garamond" panose="00000500000000000000"/>
              <a:ea typeface="EB Garamond" panose="00000500000000000000"/>
              <a:cs typeface="EB Garamond" panose="00000500000000000000"/>
              <a:sym typeface="EB Garamond" panose="00000500000000000000"/>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Project for Calculator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main component with the outer structure of calculator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button component with on click handler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 evaluateExpresion` function to evaluate value</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Setup basic structure of text-editor project</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main component with all feature buttons</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Create a json object to store data for text editor</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panose="00000500000000000000"/>
                <a:ea typeface="EB Garamond" panose="00000500000000000000"/>
                <a:cs typeface="EB Garamond" panose="00000500000000000000"/>
                <a:sym typeface="EB Garamond" panose="00000500000000000000"/>
              </a:rPr>
              <a:t>Push both code to github</a:t>
            </a:r>
            <a:endParaRPr sz="1000" b="0">
              <a:latin typeface="EB Garamond" panose="00000500000000000000"/>
              <a:ea typeface="EB Garamond" panose="00000500000000000000"/>
              <a:cs typeface="EB Garamond" panose="00000500000000000000"/>
              <a:sym typeface="EB Garamond" panose="00000500000000000000"/>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panose="00000500000000000000"/>
                <a:ea typeface="EB Garamond" panose="00000500000000000000"/>
                <a:cs typeface="EB Garamond" panose="00000500000000000000"/>
                <a:sym typeface="EB Garamond" panose="00000500000000000000"/>
              </a:rPr>
              <a:t>Assessment Parameter</a:t>
            </a:r>
            <a:endParaRPr sz="2400" b="1">
              <a:solidFill>
                <a:schemeClr val="lt2"/>
              </a:solidFill>
              <a:latin typeface="EB Garamond" panose="00000500000000000000"/>
              <a:ea typeface="EB Garamond" panose="00000500000000000000"/>
              <a:cs typeface="EB Garamond" panose="00000500000000000000"/>
              <a:sym typeface="EB Garamond" panose="00000500000000000000"/>
            </a:endParaRPr>
          </a:p>
        </p:txBody>
      </p:sp>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0</TotalTime>
  <Words>3398</Words>
  <Application>WPS Presentation</Application>
  <PresentationFormat>On-screen Show (16:9)</PresentationFormat>
  <Paragraphs>116</Paragraphs>
  <Slides>11</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11</vt:i4>
      </vt:variant>
    </vt:vector>
  </HeadingPairs>
  <TitlesOfParts>
    <vt:vector size="27" baseType="lpstr">
      <vt:lpstr>Arial</vt:lpstr>
      <vt:lpstr>SimSun</vt:lpstr>
      <vt:lpstr>Wingdings</vt:lpstr>
      <vt:lpstr>Arial</vt:lpstr>
      <vt:lpstr>Public Sans</vt:lpstr>
      <vt:lpstr>Calibri</vt:lpstr>
      <vt:lpstr>Noto Sans Symbols</vt:lpstr>
      <vt:lpstr>Segoe Print</vt:lpstr>
      <vt:lpstr>EB Garamond</vt:lpstr>
      <vt:lpstr>EB Garamond Medium</vt:lpstr>
      <vt:lpstr>Times New Roman</vt:lpstr>
      <vt:lpstr>Tahoma</vt:lpstr>
      <vt:lpstr>EB Garamond SemiBold</vt:lpstr>
      <vt:lpstr>Microsoft YaHei</vt:lpstr>
      <vt:lpstr>Arial Unicode MS</vt:lpstr>
      <vt:lpstr>Simple Light</vt:lpstr>
      <vt:lpstr>PowerPoint 演示文稿</vt:lpstr>
      <vt:lpstr>ASTROLOGY WEBSITE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rishma</cp:lastModifiedBy>
  <cp:revision>13</cp:revision>
  <dcterms:created xsi:type="dcterms:W3CDTF">2020-08-13T11:21:00Z</dcterms:created>
  <dcterms:modified xsi:type="dcterms:W3CDTF">2023-11-02T16:16:47Z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F990717B20214D94943EA17FC7E2CC12_13</vt:lpwstr>
  </property>
  <property fmtid="{D5CDD505-2E9C-101B-9397-08002B2CF9AE}" pid="3" name="KSOProductBuildVer">
    <vt:lpwstr>1033-12.2.0.13266</vt:lpwstr>
  </property>
</Properties>
</file>